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857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37077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AICC VOC chatbot</a:t>
            </a:r>
            <a:endParaRPr lang="en-US" sz="43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996196" y="4594027"/>
            <a:ext cx="130612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8383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dp</a:t>
            </a:r>
            <a:endParaRPr lang="en-US" sz="750" dirty="0"/>
          </a:p>
        </p:txBody>
      </p:sp>
      <p:sp>
        <p:nvSpPr>
          <p:cNvPr id="6" name="Text 3"/>
          <p:cNvSpPr/>
          <p:nvPr/>
        </p:nvSpPr>
        <p:spPr>
          <a:xfrm>
            <a:off x="1382316" y="4426863"/>
            <a:ext cx="3231833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dirty="0">
                <a:solidFill>
                  <a:schemeClr val="bg1"/>
                </a:solidFill>
              </a:rPr>
              <a:t>AI</a:t>
            </a:r>
            <a:r>
              <a:rPr lang="ko-KR" altLang="en-US" sz="2400" dirty="0">
                <a:solidFill>
                  <a:schemeClr val="bg1"/>
                </a:solidFill>
              </a:rPr>
              <a:t>구독서비스팀 </a:t>
            </a:r>
            <a:r>
              <a:rPr lang="ko-KR" altLang="en-US" sz="2400" dirty="0" err="1">
                <a:solidFill>
                  <a:schemeClr val="bg1"/>
                </a:solidFill>
              </a:rPr>
              <a:t>박두현</a:t>
            </a:r>
            <a:endParaRPr lang="en-US" altLang="ko-KR" sz="2400" dirty="0">
              <a:solidFill>
                <a:schemeClr val="bg1"/>
              </a:solidFill>
            </a:endParaRPr>
          </a:p>
          <a:p>
            <a:pPr marL="0" indent="0" algn="l">
              <a:lnSpc>
                <a:spcPts val="3400"/>
              </a:lnSpc>
              <a:buNone/>
            </a:pPr>
            <a:endParaRPr 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6470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목차</a:t>
            </a:r>
            <a:endParaRPr lang="en-US" sz="43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4425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개요 및 구조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02562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2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1차 구현 (하나의 Flow 완성)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50699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3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2차 구현 (수정 및 고도화)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98836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4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개선 필요 사항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46973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5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추가 고도화 필요 사항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9594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개요</a:t>
            </a:r>
            <a:endParaRPr lang="en-US" sz="43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61199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AICC(AI Contact Center) 서비스: 일반 상담원 대신 응대하는 상담형 AI 봇 서비스를 고객사에게 제공하는 서비스 (B2B / B2G)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883468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AICC 서비스에서 고객사들의 VOC를 RAG를 통해 분석하고 답변하는 AI 챗봇 구현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74784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9012" y="525661"/>
            <a:ext cx="4247912" cy="531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E14D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구조</a:t>
            </a:r>
            <a:endParaRPr lang="en-US" sz="33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012" y="1343382"/>
            <a:ext cx="477798" cy="4777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69012" y="2060019"/>
            <a:ext cx="212395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D4CC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UI</a:t>
            </a:r>
            <a:endParaRPr lang="en-US" sz="16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669012" y="2440186"/>
            <a:ext cx="6526768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Streamlit</a:t>
            </a:r>
            <a:endParaRPr lang="en-US" sz="15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4620" y="1343382"/>
            <a:ext cx="477798" cy="47779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34620" y="2060019"/>
            <a:ext cx="212395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D4CC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데이터</a:t>
            </a:r>
            <a:endParaRPr lang="en-US" sz="16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 4"/>
          <p:cNvSpPr/>
          <p:nvPr/>
        </p:nvSpPr>
        <p:spPr>
          <a:xfrm>
            <a:off x="7434620" y="2440186"/>
            <a:ext cx="6526768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AISearch(RAG) / 프롬프트 엔지니어링(더미 데이터 생성)</a:t>
            </a:r>
            <a:endParaRPr lang="en-US" sz="15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012" y="3223855"/>
            <a:ext cx="477798" cy="47779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69012" y="3940492"/>
            <a:ext cx="212395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D4CC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챗봇 / LLM</a:t>
            </a:r>
            <a:endParaRPr lang="en-US" sz="16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1" name="Text 6"/>
          <p:cNvSpPr/>
          <p:nvPr/>
        </p:nvSpPr>
        <p:spPr>
          <a:xfrm>
            <a:off x="669012" y="4320659"/>
            <a:ext cx="6526768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Azure OPENAI (gpt-4o-mini / text-embedding-3-small)</a:t>
            </a:r>
            <a:endParaRPr lang="en-US" sz="15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4620" y="3223855"/>
            <a:ext cx="477798" cy="47779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34620" y="3940492"/>
            <a:ext cx="2123956" cy="265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D4CC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PPT</a:t>
            </a:r>
            <a:endParaRPr lang="en-US" sz="16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4" name="Text 8"/>
          <p:cNvSpPr/>
          <p:nvPr/>
        </p:nvSpPr>
        <p:spPr>
          <a:xfrm>
            <a:off x="7434620" y="4320659"/>
            <a:ext cx="6526768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Gamma.app (AI)</a:t>
            </a:r>
            <a:endParaRPr lang="en-US" sz="15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8288" y="4841558"/>
            <a:ext cx="5833824" cy="2864406"/>
          </a:xfrm>
          <a:prstGeom prst="rect">
            <a:avLst/>
          </a:prstGeom>
        </p:spPr>
      </p:pic>
      <p:pic>
        <p:nvPicPr>
          <p:cNvPr id="1030" name="Picture 6" descr="Streamlit horizontal logo on light background">
            <a:extLst>
              <a:ext uri="{FF2B5EF4-FFF2-40B4-BE49-F238E27FC236}">
                <a16:creationId xmlns:a16="http://schemas.microsoft.com/office/drawing/2014/main" id="{8E5E46FD-3C84-46BB-9790-6858EB507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288" y="5361153"/>
            <a:ext cx="692749" cy="405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타원 15">
            <a:extLst>
              <a:ext uri="{FF2B5EF4-FFF2-40B4-BE49-F238E27FC236}">
                <a16:creationId xmlns:a16="http://schemas.microsoft.com/office/drawing/2014/main" id="{29D0BDF0-2AEF-4B90-B446-22E8A34A304B}"/>
              </a:ext>
            </a:extLst>
          </p:cNvPr>
          <p:cNvSpPr/>
          <p:nvPr/>
        </p:nvSpPr>
        <p:spPr>
          <a:xfrm>
            <a:off x="9213574" y="5262088"/>
            <a:ext cx="437322" cy="4052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125736"/>
            <a:ext cx="644056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1차 구현 (하나의 Flow 완성)</a:t>
            </a:r>
            <a:endParaRPr lang="en-US" sz="43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230528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학습용 PDF 더미 데이터 생성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278665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초기 생성: Claude 활용하여 생성 -&gt; 퀄리티가 좋았으나, 리소스 문제로 다량 생산 부족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3268028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ChatGPT를 통해 더미 데이터 생성 코드를 작성 -&gt; 퀄리티가 낮지만, 다량 생성 가능</a:t>
            </a:r>
            <a:endParaRPr lang="en-US" sz="19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0344" y="3907631"/>
            <a:ext cx="5754886" cy="2962632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2635" y="3907631"/>
            <a:ext cx="3177421" cy="296263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31683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1차 구현 (계속)</a:t>
            </a:r>
            <a:endParaRPr lang="en-US" sz="43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64037" y="3113484"/>
            <a:ext cx="4177308" cy="246817"/>
          </a:xfrm>
          <a:prstGeom prst="roundRect">
            <a:avLst>
              <a:gd name="adj" fmla="val 150043"/>
            </a:avLst>
          </a:prstGeom>
          <a:solidFill>
            <a:srgbClr val="46464A"/>
          </a:solidFill>
          <a:ln/>
        </p:spPr>
      </p:sp>
      <p:sp>
        <p:nvSpPr>
          <p:cNvPr id="4" name="Text 2"/>
          <p:cNvSpPr/>
          <p:nvPr/>
        </p:nvSpPr>
        <p:spPr>
          <a:xfrm>
            <a:off x="1110853" y="3607118"/>
            <a:ext cx="317063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Azure resource create</a:t>
            </a:r>
            <a:endParaRPr lang="en-US" sz="2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5" name="Text 3"/>
          <p:cNvSpPr/>
          <p:nvPr/>
        </p:nvSpPr>
        <p:spPr>
          <a:xfrm>
            <a:off x="1110853" y="4098131"/>
            <a:ext cx="368367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리소스 그룹 / storage / aisearch / openai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26487" y="2743200"/>
            <a:ext cx="4177308" cy="246817"/>
          </a:xfrm>
          <a:prstGeom prst="roundRect">
            <a:avLst>
              <a:gd name="adj" fmla="val 150043"/>
            </a:avLst>
          </a:prstGeom>
          <a:solidFill>
            <a:srgbClr val="46464A"/>
          </a:solidFill>
          <a:ln/>
        </p:spPr>
      </p:sp>
      <p:sp>
        <p:nvSpPr>
          <p:cNvPr id="7" name="Text 5"/>
          <p:cNvSpPr/>
          <p:nvPr/>
        </p:nvSpPr>
        <p:spPr>
          <a:xfrm>
            <a:off x="5473303" y="32368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RAG 모델 생성</a:t>
            </a:r>
            <a:endParaRPr lang="en-US" sz="2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 6"/>
          <p:cNvSpPr/>
          <p:nvPr/>
        </p:nvSpPr>
        <p:spPr>
          <a:xfrm>
            <a:off x="5473303" y="3727847"/>
            <a:ext cx="368367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RAG 생성 후 질문 시, 데이터를 원활하게 가져오지 못하는 이슈 발생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5473303" y="4999315"/>
            <a:ext cx="368367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Blob Storage -&gt; AI Search 로 데이터를 가져올 때, 데이터 벡터화를 하지 않고 가져와 생긴 이슈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5473303" y="6270784"/>
            <a:ext cx="368367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데이터 벡터화 후 연결 확인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588937" y="2372916"/>
            <a:ext cx="4177308" cy="246817"/>
          </a:xfrm>
          <a:prstGeom prst="roundRect">
            <a:avLst>
              <a:gd name="adj" fmla="val 150043"/>
            </a:avLst>
          </a:prstGeom>
          <a:solidFill>
            <a:srgbClr val="46464A"/>
          </a:solidFill>
          <a:ln/>
        </p:spPr>
      </p:sp>
      <p:sp>
        <p:nvSpPr>
          <p:cNvPr id="12" name="Text 10"/>
          <p:cNvSpPr/>
          <p:nvPr/>
        </p:nvSpPr>
        <p:spPr>
          <a:xfrm>
            <a:off x="9835753" y="2866549"/>
            <a:ext cx="288702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웹 앱 및 Streamlit 구현</a:t>
            </a:r>
            <a:endParaRPr lang="en-US" sz="21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9835753" y="3357563"/>
            <a:ext cx="368367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Azure 웹 앱 사용 / UI: Streamlit 으로 구현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9835753" y="4233982"/>
            <a:ext cx="368367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https://duhyeon-webapp.azurewebsites.net/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00701"/>
            <a:ext cx="580798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2차 구현 (수정 및 고도화)</a:t>
            </a:r>
            <a:endParaRPr lang="en-US" sz="43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298025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프롬프트 엔지니어링으로 답변 Case 구분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461623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RAG를 통해 검색되지 않는 데이터는 "해당 내용의 VOC는 조회되지 않습니다." 라고 답변하도록 학습 -&gt; 기존 LLM이 가지고 있는 지식을 활용하지 않고, 데이터를 통해서만 답변하도록 유도</a:t>
            </a:r>
            <a:endParaRPr lang="en-US" sz="19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4529376"/>
            <a:ext cx="5463540" cy="122682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64037" y="603384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2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더미 데이터 개수 증가&amp;다양한 답변 생성 하도록 데이터 생성 코드 수정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0101" y="636508"/>
            <a:ext cx="5143500" cy="6429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FFE14D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개선/고도화 필요사항</a:t>
            </a:r>
            <a:endParaRPr lang="en-US" sz="405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10101" y="1742361"/>
            <a:ext cx="520779" cy="520779"/>
          </a:xfrm>
          <a:prstGeom prst="roundRect">
            <a:avLst>
              <a:gd name="adj" fmla="val 66667"/>
            </a:avLst>
          </a:prstGeom>
          <a:solidFill>
            <a:srgbClr val="46464A"/>
          </a:solidFill>
          <a:ln/>
        </p:spPr>
      </p:sp>
      <p:sp>
        <p:nvSpPr>
          <p:cNvPr id="4" name="Text 2"/>
          <p:cNvSpPr/>
          <p:nvPr/>
        </p:nvSpPr>
        <p:spPr>
          <a:xfrm>
            <a:off x="916186" y="1809869"/>
            <a:ext cx="30861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562338" y="1821894"/>
            <a:ext cx="5608201" cy="642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데이터가 들어가 있음에도 불구하고, 조회되지 않는다는 답변 출력</a:t>
            </a:r>
            <a:endParaRPr lang="en-US" sz="20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6" name="Text 4"/>
          <p:cNvSpPr/>
          <p:nvPr/>
        </p:nvSpPr>
        <p:spPr>
          <a:xfrm>
            <a:off x="1562338" y="2603659"/>
            <a:ext cx="5608201" cy="740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-&gt; 벡터 검색의 확률적 특성 때문 -&gt; 데이터의 양질 문제도 존재</a:t>
            </a:r>
            <a:endParaRPr lang="en-US" sz="18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338" y="3604617"/>
            <a:ext cx="5562600" cy="430530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7459861" y="1742361"/>
            <a:ext cx="520779" cy="520779"/>
          </a:xfrm>
          <a:prstGeom prst="roundRect">
            <a:avLst>
              <a:gd name="adj" fmla="val 66667"/>
            </a:avLst>
          </a:prstGeom>
          <a:solidFill>
            <a:srgbClr val="46464A"/>
          </a:solidFill>
          <a:ln/>
        </p:spPr>
      </p:sp>
      <p:sp>
        <p:nvSpPr>
          <p:cNvPr id="9" name="Text 6"/>
          <p:cNvSpPr/>
          <p:nvPr/>
        </p:nvSpPr>
        <p:spPr>
          <a:xfrm>
            <a:off x="7565946" y="1809869"/>
            <a:ext cx="30861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8212098" y="1821894"/>
            <a:ext cx="2571750" cy="321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D7D4CC"/>
                </a:solidFill>
                <a:latin typeface="굴림" panose="020B0600000101010101" pitchFamily="50" charset="-127"/>
                <a:ea typeface="굴림" panose="020B0600000101010101" pitchFamily="50" charset="-127"/>
                <a:cs typeface="Comfortaa Bold" pitchFamily="34" charset="-120"/>
              </a:rPr>
              <a:t>답변의 신뢰도 문제</a:t>
            </a:r>
            <a:endParaRPr lang="en-US" sz="2000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212098" y="2282190"/>
            <a:ext cx="5608201" cy="7405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-&gt; 답변을 하면, 실제로 이전에 진행되었던 voc를 다운로드받을 수 있게 구현 필요</a:t>
            </a:r>
            <a:endParaRPr lang="en-US"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333</Words>
  <Application>Microsoft Office PowerPoint</Application>
  <PresentationFormat>사용자 지정</PresentationFormat>
  <Paragraphs>54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Calibri</vt:lpstr>
      <vt:lpstr>Raleway Medium</vt:lpstr>
      <vt:lpstr>Comfortaa Bold</vt:lpstr>
      <vt:lpstr>맑은 고딕</vt:lpstr>
      <vt:lpstr>Arial</vt:lpstr>
      <vt:lpstr>굴림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>User</dc:creator>
  <cp:lastModifiedBy>User</cp:lastModifiedBy>
  <cp:revision>6</cp:revision>
  <dcterms:created xsi:type="dcterms:W3CDTF">2025-06-19T08:36:16Z</dcterms:created>
  <dcterms:modified xsi:type="dcterms:W3CDTF">2025-06-19T08:52:16Z</dcterms:modified>
</cp:coreProperties>
</file>